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399" r:id="rId3"/>
    <p:sldId id="450" r:id="rId4"/>
    <p:sldId id="317" r:id="rId5"/>
    <p:sldId id="336" r:id="rId6"/>
    <p:sldId id="337" r:id="rId7"/>
    <p:sldId id="366" r:id="rId8"/>
    <p:sldId id="335" r:id="rId9"/>
    <p:sldId id="425" r:id="rId10"/>
    <p:sldId id="426" r:id="rId11"/>
    <p:sldId id="427" r:id="rId12"/>
    <p:sldId id="428" r:id="rId13"/>
    <p:sldId id="429" r:id="rId14"/>
    <p:sldId id="331" r:id="rId15"/>
    <p:sldId id="438" r:id="rId16"/>
    <p:sldId id="439" r:id="rId17"/>
    <p:sldId id="440" r:id="rId18"/>
    <p:sldId id="441" r:id="rId19"/>
    <p:sldId id="442" r:id="rId20"/>
    <p:sldId id="401" r:id="rId21"/>
    <p:sldId id="365" r:id="rId22"/>
    <p:sldId id="375" r:id="rId23"/>
    <p:sldId id="398" r:id="rId24"/>
    <p:sldId id="448" r:id="rId25"/>
    <p:sldId id="364" r:id="rId26"/>
    <p:sldId id="374" r:id="rId27"/>
    <p:sldId id="351" r:id="rId28"/>
    <p:sldId id="349" r:id="rId29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37"/>
    <p:restoredTop sz="94694"/>
  </p:normalViewPr>
  <p:slideViewPr>
    <p:cSldViewPr>
      <p:cViewPr varScale="1">
        <p:scale>
          <a:sx n="222" d="100"/>
          <a:sy n="222" d="100"/>
        </p:scale>
        <p:origin x="18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860B-90DA-7E4A-AC4C-51F70EA0A13C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FFDA5-C949-0B40-839A-B691249B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73825"/>
            <a:ext cx="1537335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345" y="614845"/>
            <a:ext cx="3915409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30701" y="3288301"/>
            <a:ext cx="6330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74189" y="3288301"/>
            <a:ext cx="12045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5/19/21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5453" y="3288301"/>
            <a:ext cx="13144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esearchComputing/RMACC_Containers_Spring_202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url.com/curc-survey18" TargetMode="Externa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ularity-hub.org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s://www.chpc.utah.edu/documentation/software/singularity.php#exd" TargetMode="External"/><Relationship Id="rId4" Type="http://schemas.openxmlformats.org/officeDocument/2006/relationships/hyperlink" Target="https://cloud.sylabs.io/library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ingularity.lbl.gov/docs-shell" TargetMode="External"/><Relationship Id="rId3" Type="http://schemas.openxmlformats.org/officeDocument/2006/relationships/hyperlink" Target="https://singularity.lbl.gov/docs-build-container" TargetMode="External"/><Relationship Id="rId7" Type="http://schemas.openxmlformats.org/officeDocument/2006/relationships/hyperlink" Target="https://singularity.lbl.gov/docs-run" TargetMode="External"/><Relationship Id="rId2" Type="http://schemas.openxmlformats.org/officeDocument/2006/relationships/hyperlink" Target="https://www.sylabs.io/guides/3.2/user-guide/cl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ngularity.lbl.gov/docs-pull" TargetMode="External"/><Relationship Id="rId5" Type="http://schemas.openxmlformats.org/officeDocument/2006/relationships/hyperlink" Target="https://singularity.lbl.gov/docs-inspect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singularity.lbl.gov/docs-exec" TargetMode="External"/><Relationship Id="rId9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ONTAINER_TUTORIAL_FALL_2020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ylabs.io/guides/3.2/user-guide/definition_file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cloud.sylabs.io/aut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Andrew.Monaghan@Colorado.edu" TargetMode="External"/><Relationship Id="rId3" Type="http://schemas.openxmlformats.org/officeDocument/2006/relationships/hyperlink" Target="https://www.sylabs.io/guides/3.4/user-guide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hyperlink" Target="https://github.com/ResearchComputing/RMACC_Containers_Spring_2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hyperlink" Target="https://www.singularity-hub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ingularity.lbl.gov/archive/docs/v2-3/tutorial-gpu-drivers-open-mpi-mtls" TargetMode="External"/><Relationship Id="rId2" Type="http://schemas.openxmlformats.org/officeDocument/2006/relationships/hyperlink" Target="http://singularity.lbl.gov/docs-overla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esearchComputing/Research-Computing-User-Tutorials/wiki/Data-Transf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1449" y="135611"/>
            <a:ext cx="4223905" cy="764312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algn="l"/>
            <a:r>
              <a:rPr lang="en-US" dirty="0"/>
              <a:t>Containerization for R&amp;D Applications: Singularity</a:t>
            </a:r>
            <a:endParaRPr lang="en-US" sz="2400" spc="-114" dirty="0">
              <a:ea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411" y="1461274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Andrew Monaghan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 err="1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</a:rPr>
              <a:t>Andrew.Monaghan@colorado.edu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FF423-7F25-C448-9119-AE88F303C5CE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4B6349-97FB-7D4C-8CB2-58850CA19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</a:t>
            </a:fld>
            <a:endParaRPr lang="en-US" spc="-2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01AF79EE-4DC8-0D42-9A1A-AD2B328B558E}"/>
              </a:ext>
            </a:extLst>
          </p:cNvPr>
          <p:cNvSpPr txBox="1"/>
          <p:nvPr/>
        </p:nvSpPr>
        <p:spPr>
          <a:xfrm>
            <a:off x="208209" y="2180040"/>
            <a:ext cx="4061107" cy="31995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Slides and exercises available for download at</a:t>
            </a: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r>
              <a:rPr lang="en-US" sz="1000" i="1" dirty="0">
                <a:hlinkClick r:id="rId2"/>
              </a:rPr>
              <a:t>https://github.com/ResearchComputing/RMACC_Containers_Spring_2021</a:t>
            </a:r>
            <a:endParaRPr lang="en-US" sz="1000" i="1" dirty="0"/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4B47E27-5D62-114C-B86D-1FA887A6E8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92E99-0AFC-1847-B986-63BEA2533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EB6EC05-97EA-48F5-B255-2160A2C20E1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CFBCE-E17E-7445-AF8D-60FDCD5C8DE0}"/>
              </a:ext>
            </a:extLst>
          </p:cNvPr>
          <p:cNvSpPr/>
          <p:nvPr/>
        </p:nvSpPr>
        <p:spPr>
          <a:xfrm>
            <a:off x="93698" y="2706914"/>
            <a:ext cx="275272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course evaluation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5"/>
              </a:rPr>
              <a:t>http://tinyurl.com/curc-survey18</a:t>
            </a:r>
            <a:endParaRPr lang="en-US" sz="10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55747028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10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171289"/>
            <a:ext cx="4173625" cy="377026"/>
          </a:xfrm>
        </p:spPr>
        <p:txBody>
          <a:bodyPr/>
          <a:lstStyle/>
          <a:p>
            <a:r>
              <a:rPr lang="en-US" dirty="0"/>
              <a:t>The Singularity Workflow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684022D-5D59-1C43-80FB-2D2793F83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E7D36-4BDA-194B-B952-FEAD6957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8645A-F0A9-0D4E-B1CC-2F0EB93FE6AE}"/>
              </a:ext>
            </a:extLst>
          </p:cNvPr>
          <p:cNvSpPr txBox="1"/>
          <p:nvPr/>
        </p:nvSpPr>
        <p:spPr>
          <a:xfrm>
            <a:off x="2394675" y="2684901"/>
            <a:ext cx="1061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We’ll cover this first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22600-32BB-9544-ADD6-50834BF68161}"/>
              </a:ext>
            </a:extLst>
          </p:cNvPr>
          <p:cNvSpPr txBox="1"/>
          <p:nvPr/>
        </p:nvSpPr>
        <p:spPr>
          <a:xfrm>
            <a:off x="1000719" y="2519834"/>
            <a:ext cx="1235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We’ll cover this last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34BE9-4023-4C43-A5A1-725D6938D82D}"/>
              </a:ext>
            </a:extLst>
          </p:cNvPr>
          <p:cNvSpPr txBox="1"/>
          <p:nvPr/>
        </p:nvSpPr>
        <p:spPr>
          <a:xfrm>
            <a:off x="144568" y="791509"/>
            <a:ext cx="156457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Need Container?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ABD35-40F0-6146-976B-BC8CA4439B74}"/>
              </a:ext>
            </a:extLst>
          </p:cNvPr>
          <p:cNvSpPr txBox="1"/>
          <p:nvPr/>
        </p:nvSpPr>
        <p:spPr>
          <a:xfrm>
            <a:off x="2061722" y="791509"/>
            <a:ext cx="248299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Build software </a:t>
            </a:r>
            <a:r>
              <a:rPr lang="en-US" sz="1200" i="1" dirty="0"/>
              <a:t>in situ </a:t>
            </a:r>
            <a:r>
              <a:rPr lang="en-US" sz="1200" dirty="0"/>
              <a:t>on host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99CA91-F71D-4F46-84E5-4AF683656AE1}"/>
              </a:ext>
            </a:extLst>
          </p:cNvPr>
          <p:cNvCxnSpPr>
            <a:cxnSpLocks/>
          </p:cNvCxnSpPr>
          <p:nvPr/>
        </p:nvCxnSpPr>
        <p:spPr>
          <a:xfrm>
            <a:off x="1709145" y="969239"/>
            <a:ext cx="352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6FED93-6270-DE40-A148-6570ADA3267E}"/>
              </a:ext>
            </a:extLst>
          </p:cNvPr>
          <p:cNvSpPr txBox="1"/>
          <p:nvPr/>
        </p:nvSpPr>
        <p:spPr>
          <a:xfrm>
            <a:off x="918723" y="106866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9AA84-750F-7E45-8F3E-50433C49DCBC}"/>
              </a:ext>
            </a:extLst>
          </p:cNvPr>
          <p:cNvSpPr txBox="1"/>
          <p:nvPr/>
        </p:nvSpPr>
        <p:spPr>
          <a:xfrm>
            <a:off x="1708605" y="764697"/>
            <a:ext cx="31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7DFD7F-0788-674D-80DA-D35B74CFC2A8}"/>
              </a:ext>
            </a:extLst>
          </p:cNvPr>
          <p:cNvCxnSpPr>
            <a:cxnSpLocks/>
          </p:cNvCxnSpPr>
          <p:nvPr/>
        </p:nvCxnSpPr>
        <p:spPr>
          <a:xfrm>
            <a:off x="974421" y="1068668"/>
            <a:ext cx="0" cy="28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13F506-BCD1-8F47-991E-539492B55436}"/>
              </a:ext>
            </a:extLst>
          </p:cNvPr>
          <p:cNvSpPr txBox="1"/>
          <p:nvPr/>
        </p:nvSpPr>
        <p:spPr>
          <a:xfrm>
            <a:off x="144568" y="1341774"/>
            <a:ext cx="15784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Does Container Exist?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FD27CD-AAD7-0E4E-82A9-2B77C28A755C}"/>
              </a:ext>
            </a:extLst>
          </p:cNvPr>
          <p:cNvCxnSpPr>
            <a:cxnSpLocks/>
          </p:cNvCxnSpPr>
          <p:nvPr/>
        </p:nvCxnSpPr>
        <p:spPr>
          <a:xfrm>
            <a:off x="974420" y="1623936"/>
            <a:ext cx="0" cy="28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96C398-3A21-9E46-9D08-9CF4F853C134}"/>
              </a:ext>
            </a:extLst>
          </p:cNvPr>
          <p:cNvCxnSpPr>
            <a:cxnSpLocks/>
          </p:cNvCxnSpPr>
          <p:nvPr/>
        </p:nvCxnSpPr>
        <p:spPr>
          <a:xfrm>
            <a:off x="1723374" y="1493782"/>
            <a:ext cx="352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5921C2-D681-E54F-B002-6123262BDB35}"/>
              </a:ext>
            </a:extLst>
          </p:cNvPr>
          <p:cNvSpPr txBox="1"/>
          <p:nvPr/>
        </p:nvSpPr>
        <p:spPr>
          <a:xfrm>
            <a:off x="1704572" y="1291159"/>
            <a:ext cx="385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1B59C8-81F2-EA40-961B-E5F584074EC9}"/>
              </a:ext>
            </a:extLst>
          </p:cNvPr>
          <p:cNvSpPr txBox="1"/>
          <p:nvPr/>
        </p:nvSpPr>
        <p:spPr>
          <a:xfrm>
            <a:off x="2070293" y="1343560"/>
            <a:ext cx="1578454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8D4C61-D97D-AB47-B3A1-044F8F01CFD2}"/>
              </a:ext>
            </a:extLst>
          </p:cNvPr>
          <p:cNvSpPr txBox="1"/>
          <p:nvPr/>
        </p:nvSpPr>
        <p:spPr>
          <a:xfrm>
            <a:off x="953264" y="1609183"/>
            <a:ext cx="31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74420-9DDA-AE41-BBBA-1AC9646F4B06}"/>
              </a:ext>
            </a:extLst>
          </p:cNvPr>
          <p:cNvSpPr txBox="1"/>
          <p:nvPr/>
        </p:nvSpPr>
        <p:spPr>
          <a:xfrm>
            <a:off x="141364" y="1922600"/>
            <a:ext cx="1578455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Build Container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22ABB5-1087-874F-A47E-007F62BD6945}"/>
              </a:ext>
            </a:extLst>
          </p:cNvPr>
          <p:cNvCxnSpPr>
            <a:cxnSpLocks/>
          </p:cNvCxnSpPr>
          <p:nvPr/>
        </p:nvCxnSpPr>
        <p:spPr>
          <a:xfrm flipV="1">
            <a:off x="2762250" y="1618775"/>
            <a:ext cx="0" cy="442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633424-C148-B84F-A167-4687FF00D6D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25359" y="1660483"/>
            <a:ext cx="217893" cy="1024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EC78C4-9B56-6C4C-9EE1-3F6EEA0317A6}"/>
              </a:ext>
            </a:extLst>
          </p:cNvPr>
          <p:cNvCxnSpPr>
            <a:cxnSpLocks/>
          </p:cNvCxnSpPr>
          <p:nvPr/>
        </p:nvCxnSpPr>
        <p:spPr>
          <a:xfrm flipH="1" flipV="1">
            <a:off x="1042200" y="2234401"/>
            <a:ext cx="424650" cy="337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hape 87">
            <a:extLst>
              <a:ext uri="{FF2B5EF4-FFF2-40B4-BE49-F238E27FC236}">
                <a16:creationId xmlns:a16="http://schemas.microsoft.com/office/drawing/2014/main" id="{D3D628DD-9F53-EA42-8A7B-B48DD71CDF8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04A2B0-3AEC-E14F-82E1-3BBD4DA42FF5}"/>
              </a:ext>
            </a:extLst>
          </p:cNvPr>
          <p:cNvCxnSpPr>
            <a:stCxn id="34" idx="3"/>
          </p:cNvCxnSpPr>
          <p:nvPr/>
        </p:nvCxnSpPr>
        <p:spPr>
          <a:xfrm flipV="1">
            <a:off x="1719819" y="2061099"/>
            <a:ext cx="104243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0884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11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8" y="171288"/>
            <a:ext cx="4516402" cy="338554"/>
          </a:xfrm>
        </p:spPr>
        <p:txBody>
          <a:bodyPr/>
          <a:lstStyle/>
          <a:p>
            <a:r>
              <a:rPr lang="en-US" sz="2200" dirty="0"/>
              <a:t>Where do I find existing containers?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690467"/>
            <a:ext cx="445578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Docker Hub</a:t>
            </a:r>
            <a:r>
              <a:rPr lang="en-US" sz="1200" dirty="0">
                <a:sym typeface="Wingdings" pitchFamily="2" charset="2"/>
              </a:rPr>
              <a:t>: </a:t>
            </a:r>
            <a:r>
              <a:rPr lang="en-US" sz="1200" dirty="0">
                <a:sym typeface="Wingdings" pitchFamily="2" charset="2"/>
                <a:hlinkClick r:id="rId2"/>
              </a:rPr>
              <a:t>https://hub.docker.com</a:t>
            </a:r>
            <a:endParaRPr lang="en-US" sz="1200" dirty="0">
              <a:sym typeface="Wingdings" pitchFamily="2" charset="2"/>
            </a:endParaRPr>
          </a:p>
          <a:p>
            <a:endParaRPr lang="en-US" sz="1200" dirty="0"/>
          </a:p>
          <a:p>
            <a:r>
              <a:rPr lang="en-US" sz="1200" dirty="0"/>
              <a:t>Singularity Hub: </a:t>
            </a:r>
            <a:r>
              <a:rPr lang="en-US" sz="1200" dirty="0">
                <a:hlinkClick r:id="rId3"/>
              </a:rPr>
              <a:t>https://singularity-hub.org</a:t>
            </a:r>
            <a:r>
              <a:rPr lang="en-US" sz="1200" dirty="0"/>
              <a:t> (read-only now)</a:t>
            </a:r>
          </a:p>
          <a:p>
            <a:endParaRPr lang="en-US" sz="1200" dirty="0"/>
          </a:p>
          <a:p>
            <a:r>
              <a:rPr lang="en-US" sz="1200" dirty="0" err="1"/>
              <a:t>Sylabs</a:t>
            </a:r>
            <a:r>
              <a:rPr lang="en-US" sz="1200" dirty="0"/>
              <a:t> Library: </a:t>
            </a:r>
            <a:r>
              <a:rPr lang="en-US" sz="1200" dirty="0">
                <a:hlinkClick r:id="rId4"/>
              </a:rPr>
              <a:t>https://cloud.sylabs.io/library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Tutorial on finding a running an existing Docker container: </a:t>
            </a:r>
            <a:r>
              <a:rPr lang="en-US" sz="1100" i="1" dirty="0">
                <a:hlinkClick r:id="rId5"/>
              </a:rPr>
              <a:t>https://www.chpc.utah.edu/documentation/software/singularity.php#exd</a:t>
            </a:r>
            <a:endParaRPr lang="en-US" sz="1100" i="1" dirty="0"/>
          </a:p>
          <a:p>
            <a:endParaRPr lang="en-US" sz="1100" i="1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6EDEFFF-8640-6C43-8B81-B39726FEF58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E947E-D5B7-444E-ADF9-70FE1A71A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3470C9D5-9F59-3D49-8A32-9D577E3333E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03710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12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8" y="171288"/>
            <a:ext cx="4516402" cy="338554"/>
          </a:xfrm>
        </p:spPr>
        <p:txBody>
          <a:bodyPr/>
          <a:lstStyle/>
          <a:p>
            <a:r>
              <a:rPr lang="en-US" sz="2200" dirty="0"/>
              <a:t>Key Singularity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10A6-6DE2-8C4D-9F77-F7F346A552C6}"/>
              </a:ext>
            </a:extLst>
          </p:cNvPr>
          <p:cNvSpPr txBox="1"/>
          <p:nvPr/>
        </p:nvSpPr>
        <p:spPr>
          <a:xfrm>
            <a:off x="59062" y="2961482"/>
            <a:ext cx="277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spc="-25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More: https://www.sylabs.io/guides/3.2/user-guide/cli.html</a:t>
            </a:r>
            <a:endParaRPr lang="en-US" sz="8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endParaRPr lang="en-US" sz="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690467"/>
            <a:ext cx="44557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build</a:t>
            </a:r>
            <a:r>
              <a:rPr lang="en-US" sz="1200" dirty="0"/>
              <a:t>: Build a container on your user endpoint or build environment</a:t>
            </a:r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exec</a:t>
            </a:r>
            <a:r>
              <a:rPr lang="en-US" sz="1200" dirty="0"/>
              <a:t>: Execute a command to your container</a:t>
            </a: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inspect</a:t>
            </a:r>
            <a:r>
              <a:rPr lang="en-US" sz="1200" dirty="0"/>
              <a:t>: See labels, run and test scripts, and environment variables</a:t>
            </a:r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pull</a:t>
            </a:r>
            <a:r>
              <a:rPr lang="en-US" sz="1200" dirty="0"/>
              <a:t>: pull an image from Docker or Singularity Hub</a:t>
            </a:r>
          </a:p>
          <a:p>
            <a:endParaRPr lang="en-US" sz="1200" dirty="0"/>
          </a:p>
          <a:p>
            <a:r>
              <a:rPr lang="en-US" sz="1200" dirty="0">
                <a:hlinkClick r:id="rId7"/>
              </a:rPr>
              <a:t>run</a:t>
            </a:r>
            <a:r>
              <a:rPr lang="en-US" sz="1200" dirty="0"/>
              <a:t>: Run your image as an executable</a:t>
            </a:r>
          </a:p>
          <a:p>
            <a:endParaRPr lang="en-US" sz="1200" dirty="0"/>
          </a:p>
          <a:p>
            <a:r>
              <a:rPr lang="en-US" sz="1200" dirty="0">
                <a:hlinkClick r:id="rId8"/>
              </a:rPr>
              <a:t>shell</a:t>
            </a:r>
            <a:r>
              <a:rPr lang="en-US" sz="1200" dirty="0"/>
              <a:t>: Shell into your image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6EDEFFF-8640-6C43-8B81-B39726FEF58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E947E-D5B7-444E-ADF9-70FE1A71AD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7BC2DC11-D537-F444-B146-833DA2A8253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645788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13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Running containers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62884" y="596855"/>
            <a:ext cx="421350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Now, on </a:t>
            </a:r>
            <a:r>
              <a:rPr lang="en-US" sz="1000" b="1" i="1" dirty="0">
                <a:solidFill>
                  <a:srgbClr val="000000"/>
                </a:solidFill>
                <a:latin typeface="Helvetica Neue" panose="02000503000000020004" pitchFamily="2" charset="0"/>
              </a:rPr>
              <a:t>any system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with Singularity, even without administrative privilege, you can retrieve and use containers:</a:t>
            </a:r>
          </a:p>
          <a:p>
            <a:endParaRPr lang="en-US" sz="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Download a container from Singularity Hub or Docker Hub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shub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library://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docker://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Run a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Execute a specific program within a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exec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“Shell” into a container to use or look around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singularity shell </a:t>
            </a:r>
            <a:r>
              <a:rPr lang="en-US" sz="9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mycont.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sif</a:t>
            </a:r>
            <a:endParaRPr lang="en-US" sz="900" b="0" i="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Inspect an image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inspect --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runscript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6CA882-3654-2443-A3C2-56F3240FA7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D7A56-B3CD-5B41-82A9-159D32EB1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9" name="Shape 87">
            <a:extLst>
              <a:ext uri="{FF2B5EF4-FFF2-40B4-BE49-F238E27FC236}">
                <a16:creationId xmlns:a16="http://schemas.microsoft.com/office/drawing/2014/main" id="{DE47602D-8B50-0349-BB4D-75D56325C9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29128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FFB7E7-34A9-7E46-81CF-F4202709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14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F0A4C2C-C13B-3449-94F1-8B201D31887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D8CBE-1ABB-A140-ADAB-CE36C3B2B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C7039-8143-6843-AB3B-6EA4BA4FCED1}"/>
              </a:ext>
            </a:extLst>
          </p:cNvPr>
          <p:cNvSpPr txBox="1"/>
          <p:nvPr/>
        </p:nvSpPr>
        <p:spPr>
          <a:xfrm>
            <a:off x="189280" y="1931850"/>
            <a:ext cx="214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Navigate to the tutorial: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bit.ly</a:t>
            </a:r>
            <a:r>
              <a:rPr lang="en-US" sz="1400" dirty="0"/>
              <a:t>/2QxZwFD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D340B855-9432-0E46-A23A-8B850AEB33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3000A36-FF79-3E4E-BA85-BF02A17C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523292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Running Containers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F079C-5945-3A45-8BB4-C6FA2E6D8BC4}"/>
              </a:ext>
            </a:extLst>
          </p:cNvPr>
          <p:cNvSpPr txBox="1"/>
          <p:nvPr/>
        </p:nvSpPr>
        <p:spPr>
          <a:xfrm>
            <a:off x="78112" y="276777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The tutorial can also be found here:</a:t>
            </a:r>
          </a:p>
          <a:p>
            <a:r>
              <a:rPr lang="en-US" sz="900" i="1" dirty="0">
                <a:hlinkClick r:id="rId5"/>
              </a:rPr>
              <a:t>https://github.com/ResearchComputing/RMACC_Containers_Spring_2021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99120386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15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7" y="427079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Building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F0A4C2C-C13B-3449-94F1-8B201D31887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D8CBE-1ABB-A140-ADAB-CE36C3B2B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1B6E7003-B96F-0547-A979-A9407A6C3BD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448826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16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/>
          <a:lstStyle/>
          <a:p>
            <a:r>
              <a:rPr lang="en-US" dirty="0"/>
              <a:t>There are 2 ways to build a Singularity 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60972" y="910305"/>
            <a:ext cx="435543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Build a container on a system on which you have administrative privilege (e.g., your laptop).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Pros: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You can interactively develop the container.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Cons: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Requires many GB of disk space, requires administrative privilege, must keep software up-to-date, container transfer speeds can be slow depending on personal network connection.</a:t>
            </a:r>
          </a:p>
          <a:p>
            <a:pPr lvl="1"/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Build a container on </a:t>
            </a:r>
            <a:r>
              <a:rPr lang="en-US" sz="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Sylabs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 remote builder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Pros: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Essentially zero disk space required on your system, doesn’t require administrative privilege, no software upgrades needed, easy to retrieve from anywhere, final container is placed on local machine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Cons: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Cannot interactively develop the container, ‘Freemium’ version limited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40B072-28B0-F848-9290-3891A16E973B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7DEC2-F45A-D048-8EB8-97DAC3B018B8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AE61113-57AB-094E-9328-95123D0450D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159436-421B-0F41-BC80-33324DB62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2" name="Shape 87">
            <a:extLst>
              <a:ext uri="{FF2B5EF4-FFF2-40B4-BE49-F238E27FC236}">
                <a16:creationId xmlns:a16="http://schemas.microsoft.com/office/drawing/2014/main" id="{CE5D2415-F945-6D4A-8BE2-1A6D5673A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450811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17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61" y="113403"/>
            <a:ext cx="3733800" cy="377026"/>
          </a:xfrm>
        </p:spPr>
        <p:txBody>
          <a:bodyPr/>
          <a:lstStyle/>
          <a:p>
            <a:r>
              <a:rPr lang="en-US" dirty="0"/>
              <a:t>What is a recipe?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02C06-5017-5C44-9FA5-579014E5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8" y="663575"/>
            <a:ext cx="3600450" cy="2152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38C409-3E96-8345-8269-55259C197FBA}"/>
              </a:ext>
            </a:extLst>
          </p:cNvPr>
          <p:cNvSpPr txBox="1"/>
          <p:nvPr/>
        </p:nvSpPr>
        <p:spPr>
          <a:xfrm>
            <a:off x="48869" y="670694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3824C-F05F-E944-B92F-1D8E8221732C}"/>
              </a:ext>
            </a:extLst>
          </p:cNvPr>
          <p:cNvSpPr txBox="1"/>
          <p:nvPr/>
        </p:nvSpPr>
        <p:spPr>
          <a:xfrm>
            <a:off x="48869" y="97745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Metadata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9EDFC-3917-6B40-AD58-E20A4C301F58}"/>
              </a:ext>
            </a:extLst>
          </p:cNvPr>
          <p:cNvSpPr txBox="1"/>
          <p:nvPr/>
        </p:nvSpPr>
        <p:spPr>
          <a:xfrm>
            <a:off x="47137" y="1237682"/>
            <a:ext cx="92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Runtime environment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03BF6-7712-E246-9433-29E5822D2253}"/>
              </a:ext>
            </a:extLst>
          </p:cNvPr>
          <p:cNvSpPr txBox="1"/>
          <p:nvPr/>
        </p:nvSpPr>
        <p:spPr>
          <a:xfrm>
            <a:off x="31464" y="1740406"/>
            <a:ext cx="92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Default program at runtime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98139-9DA7-0140-905B-5380DCF8F581}"/>
              </a:ext>
            </a:extLst>
          </p:cNvPr>
          <p:cNvSpPr txBox="1"/>
          <p:nvPr/>
        </p:nvSpPr>
        <p:spPr>
          <a:xfrm>
            <a:off x="42132" y="2225837"/>
            <a:ext cx="92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Where software and directories are installed at </a:t>
            </a:r>
            <a:r>
              <a:rPr lang="en-US" sz="800" dirty="0" err="1">
                <a:solidFill>
                  <a:srgbClr val="FF0000"/>
                </a:solidFill>
              </a:rPr>
              <a:t>buildtime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2E5A8841-2730-7648-96AA-F00ABA869D4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3821D-0B07-2C48-8969-80C931435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3A2F5A-3DAF-6042-AE6E-95A55A604F29}"/>
              </a:ext>
            </a:extLst>
          </p:cNvPr>
          <p:cNvSpPr txBox="1"/>
          <p:nvPr/>
        </p:nvSpPr>
        <p:spPr>
          <a:xfrm>
            <a:off x="793119" y="2904767"/>
            <a:ext cx="3669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More: </a:t>
            </a:r>
            <a:r>
              <a:rPr lang="en-US" sz="9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https://www.sylabs.io/guides/3.2/user-guide/definition_files.html</a:t>
            </a:r>
            <a:r>
              <a:rPr lang="en-US" sz="900" i="1" dirty="0"/>
              <a:t> 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62B4B-8D5C-024C-8FF2-624C74CF3227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Shape 87">
            <a:extLst>
              <a:ext uri="{FF2B5EF4-FFF2-40B4-BE49-F238E27FC236}">
                <a16:creationId xmlns:a16="http://schemas.microsoft.com/office/drawing/2014/main" id="{F7B313DD-A4D3-2D40-B752-C671403263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16495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18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4F10A6-6DE2-8C4D-9F77-F7F346A552C6}"/>
              </a:ext>
            </a:extLst>
          </p:cNvPr>
          <p:cNvSpPr txBox="1"/>
          <p:nvPr/>
        </p:nvSpPr>
        <p:spPr>
          <a:xfrm>
            <a:off x="59062" y="2961482"/>
            <a:ext cx="1295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https://</a:t>
            </a:r>
            <a:r>
              <a:rPr lang="en-US" sz="600" i="1" dirty="0" err="1"/>
              <a:t>singularity.lbl.gov</a:t>
            </a:r>
            <a:endParaRPr lang="en-US" sz="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1FB7-BCBB-AA4E-8A24-7DBE79E71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3"/>
          <a:stretch/>
        </p:blipFill>
        <p:spPr>
          <a:xfrm>
            <a:off x="0" y="1273175"/>
            <a:ext cx="4610100" cy="11525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5FCCF2-45C7-A245-87C8-CF2487AB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Container Formats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6AAB4F1-E42D-0F4A-9192-AA2BDDBAC0D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9DA15-35AA-A14F-B3B9-B2172D7F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0478E9-AE04-5645-BDA1-28AF06DEA913}"/>
              </a:ext>
            </a:extLst>
          </p:cNvPr>
          <p:cNvCxnSpPr>
            <a:cxnSpLocks/>
          </p:cNvCxnSpPr>
          <p:nvPr/>
        </p:nvCxnSpPr>
        <p:spPr>
          <a:xfrm>
            <a:off x="628650" y="1001674"/>
            <a:ext cx="1" cy="244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47FFE2-692C-C947-B4F8-B66B2DEA8550}"/>
              </a:ext>
            </a:extLst>
          </p:cNvPr>
          <p:cNvSpPr txBox="1"/>
          <p:nvPr/>
        </p:nvSpPr>
        <p:spPr>
          <a:xfrm>
            <a:off x="671984" y="767240"/>
            <a:ext cx="228299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*.</a:t>
            </a:r>
            <a:r>
              <a:rPr lang="en-US" sz="1100" dirty="0" err="1">
                <a:solidFill>
                  <a:srgbClr val="FF0000"/>
                </a:solidFill>
              </a:rPr>
              <a:t>sif</a:t>
            </a:r>
            <a:r>
              <a:rPr lang="en-US" sz="1100" dirty="0">
                <a:solidFill>
                  <a:srgbClr val="FF0000"/>
                </a:solidFill>
              </a:rPr>
              <a:t> format and older *.</a:t>
            </a:r>
            <a:r>
              <a:rPr lang="en-US" sz="1100" dirty="0" err="1">
                <a:solidFill>
                  <a:srgbClr val="FF0000"/>
                </a:solidFill>
              </a:rPr>
              <a:t>simg</a:t>
            </a:r>
            <a:r>
              <a:rPr lang="en-US" sz="1100" dirty="0">
                <a:solidFill>
                  <a:srgbClr val="FF0000"/>
                </a:solidFill>
              </a:rPr>
              <a:t> format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(immutable final container format)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3759C1-D7FB-4343-858D-D2A65A2169ED}"/>
              </a:ext>
            </a:extLst>
          </p:cNvPr>
          <p:cNvSpPr/>
          <p:nvPr/>
        </p:nvSpPr>
        <p:spPr>
          <a:xfrm>
            <a:off x="171450" y="1255142"/>
            <a:ext cx="547342" cy="13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FE5E3D-201E-BA4E-81FF-1250F0DD1B49}"/>
              </a:ext>
            </a:extLst>
          </p:cNvPr>
          <p:cNvSpPr/>
          <p:nvPr/>
        </p:nvSpPr>
        <p:spPr>
          <a:xfrm>
            <a:off x="93698" y="1790858"/>
            <a:ext cx="613064" cy="13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14811C-E836-A048-8AAC-32303F4802FB}"/>
              </a:ext>
            </a:extLst>
          </p:cNvPr>
          <p:cNvCxnSpPr>
            <a:cxnSpLocks/>
          </p:cNvCxnSpPr>
          <p:nvPr/>
        </p:nvCxnSpPr>
        <p:spPr>
          <a:xfrm flipV="1">
            <a:off x="147611" y="1914235"/>
            <a:ext cx="0" cy="789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F6909-8ACE-F24D-8B85-34D769A50A11}"/>
              </a:ext>
            </a:extLst>
          </p:cNvPr>
          <p:cNvCxnSpPr/>
          <p:nvPr/>
        </p:nvCxnSpPr>
        <p:spPr>
          <a:xfrm>
            <a:off x="628650" y="1005122"/>
            <a:ext cx="76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75E133-60F7-154C-A50F-86B46511E485}"/>
              </a:ext>
            </a:extLst>
          </p:cNvPr>
          <p:cNvCxnSpPr/>
          <p:nvPr/>
        </p:nvCxnSpPr>
        <p:spPr>
          <a:xfrm>
            <a:off x="148943" y="2703413"/>
            <a:ext cx="76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8348D1-9EB4-A24D-AE56-AE8B9BFAC39D}"/>
              </a:ext>
            </a:extLst>
          </p:cNvPr>
          <p:cNvSpPr txBox="1"/>
          <p:nvPr/>
        </p:nvSpPr>
        <p:spPr>
          <a:xfrm>
            <a:off x="171450" y="2571635"/>
            <a:ext cx="378180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Writeable sandbox used for interactive container development</a:t>
            </a:r>
          </a:p>
        </p:txBody>
      </p:sp>
      <p:pic>
        <p:nvPicPr>
          <p:cNvPr id="19" name="Shape 87">
            <a:extLst>
              <a:ext uri="{FF2B5EF4-FFF2-40B4-BE49-F238E27FC236}">
                <a16:creationId xmlns:a16="http://schemas.microsoft.com/office/drawing/2014/main" id="{F7E98204-F9BB-6947-8B01-A4CBEB146A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25272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/>
          <a:lstStyle/>
          <a:p>
            <a:r>
              <a:rPr lang="en-US" dirty="0"/>
              <a:t>1. Building a container interactively (demo)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925341"/>
            <a:ext cx="449647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Bootstrap a base container (has OS you want, maybe other stuff too) into a sandbox: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--sandbox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docker://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alpine:latest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endParaRPr lang="en-US" alt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 into the container and install what you need by trial and error: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shell –-writable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[now do stuff in container; as you get it correct, add commands to Singularity recipe]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finalize container.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either build </a:t>
            </a:r>
            <a:r>
              <a:rPr lang="en-US" alt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squashfs</a:t>
            </a: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 from sandbox: </a:t>
            </a:r>
          </a:p>
          <a:p>
            <a:pPr lvl="1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mytest.sif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 you can build </a:t>
            </a:r>
            <a:r>
              <a:rPr lang="en-US" alt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squashfs</a:t>
            </a: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 from recipe (best practice): </a:t>
            </a:r>
          </a:p>
          <a:p>
            <a:pPr lvl="1"/>
            <a:r>
              <a:rPr lang="en-US" sz="1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mytest.sif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B913CD1C-3A99-CB4E-8BB8-B188448270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19</a:t>
            </a:fld>
            <a:endParaRPr lang="en-US" spc="-2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CBAB2C-7FAC-4B46-ACF6-C3E19C613B50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3AD4EFC-DEF1-FC42-9EEF-D19C1A9FC04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6B6926-8AE6-7046-8073-DB6B61E8D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8" name="Shape 87">
            <a:extLst>
              <a:ext uri="{FF2B5EF4-FFF2-40B4-BE49-F238E27FC236}">
                <a16:creationId xmlns:a16="http://schemas.microsoft.com/office/drawing/2014/main" id="{1FC9AD1D-ABFA-514E-A267-D8EE3920892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76884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03" y="238655"/>
            <a:ext cx="1196647" cy="38349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3">
              <a:spcBef>
                <a:spcPts val="50"/>
              </a:spcBef>
            </a:pPr>
            <a:r>
              <a:rPr spc="-53" dirty="0"/>
              <a:t>Outline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FC40A51-F444-6948-B6EB-21511676FE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</a:t>
            </a:fld>
            <a:endParaRPr lang="en-US" spc="-2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6580BD-FB6C-784A-9DEE-2FFC72B9ABE6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Shape 87">
            <a:extLst>
              <a:ext uri="{FF2B5EF4-FFF2-40B4-BE49-F238E27FC236}">
                <a16:creationId xmlns:a16="http://schemas.microsoft.com/office/drawing/2014/main" id="{13D11897-54FF-0344-861D-A9ACB2F0A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F7B20-B003-BE4C-9FE6-F9FBCCD0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4A062B5-97D1-4C03-86A4-E258E993244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4416C43-5008-1F4C-A0B6-ED71D3A16739}"/>
              </a:ext>
            </a:extLst>
          </p:cNvPr>
          <p:cNvSpPr txBox="1"/>
          <p:nvPr/>
        </p:nvSpPr>
        <p:spPr>
          <a:xfrm>
            <a:off x="325839" y="620288"/>
            <a:ext cx="4189011" cy="1312573"/>
          </a:xfrm>
          <a:prstGeom prst="rect">
            <a:avLst/>
          </a:prstGeom>
        </p:spPr>
        <p:txBody>
          <a:bodyPr vert="horz" wrap="square" lIns="0" tIns="42579" rIns="0" bIns="0" rtlCol="0" anchor="t">
            <a:spAutoFit/>
          </a:bodyPr>
          <a:lstStyle/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6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" spc="13" dirty="0">
              <a:solidFill>
                <a:srgbClr val="0070C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spc="13" dirty="0">
                <a:solidFill>
                  <a:srgbClr val="2F2B20"/>
                </a:solidFill>
                <a:latin typeface="Arial"/>
                <a:cs typeface="Arial"/>
              </a:rPr>
              <a:t>Introduction to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spc="13" dirty="0">
                <a:solidFill>
                  <a:srgbClr val="2F2B20"/>
                </a:solidFill>
                <a:latin typeface="Arial"/>
                <a:cs typeface="Arial"/>
              </a:rPr>
              <a:t>Singularity commands and options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spc="13" dirty="0">
                <a:solidFill>
                  <a:schemeClr val="accent2"/>
                </a:solidFill>
                <a:latin typeface="Arial"/>
                <a:cs typeface="Arial"/>
              </a:rPr>
              <a:t>Hands-on: Running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00" spc="13" dirty="0">
                <a:solidFill>
                  <a:srgbClr val="2F2B20"/>
                </a:solidFill>
                <a:latin typeface="Arial"/>
                <a:cs typeface="Arial"/>
              </a:rPr>
              <a:t>Building containers (Demo)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56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20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60" y="113403"/>
            <a:ext cx="4234290" cy="754053"/>
          </a:xfrm>
        </p:spPr>
        <p:txBody>
          <a:bodyPr/>
          <a:lstStyle/>
          <a:p>
            <a:r>
              <a:rPr lang="en-US" dirty="0"/>
              <a:t>2. Building a container with </a:t>
            </a:r>
            <a:r>
              <a:rPr lang="en-US" dirty="0" err="1"/>
              <a:t>Sylabs</a:t>
            </a:r>
            <a:r>
              <a:rPr lang="en-US" dirty="0"/>
              <a:t> Remote Builder (demo)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FEDAC4-1A3D-F641-B0C0-6BE4A60CDE0E}"/>
              </a:ext>
            </a:extLst>
          </p:cNvPr>
          <p:cNvSpPr/>
          <p:nvPr/>
        </p:nvSpPr>
        <p:spPr>
          <a:xfrm>
            <a:off x="30068" y="968375"/>
            <a:ext cx="458003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a token from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Sylabs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Cloud: </a:t>
            </a:r>
            <a:r>
              <a:rPr lang="en-US" sz="1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https://cloud.sylabs.io/auth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Login using your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account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 a new token under “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Keystore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 the token string (&lt;your-token&gt;)</a:t>
            </a:r>
          </a:p>
          <a:p>
            <a:pPr marL="685800" lvl="1" indent="-228600">
              <a:buAutoNum type="arabicPeriod"/>
            </a:pP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token on your host machine:</a:t>
            </a:r>
          </a:p>
          <a:p>
            <a:pPr marL="685800" lvl="1" indent="-228600">
              <a:buAutoNum type="arabicPeriod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singularity remote login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" pitchFamily="2" charset="0"/>
                <a:ea typeface="Helvetica Neue" panose="02000503000000020004" pitchFamily="2" charset="0"/>
                <a:cs typeface="Courier New" panose="02070309020205020404" pitchFamily="49" charset="0"/>
              </a:rPr>
              <a:t>Then paste your token when prompted.</a:t>
            </a:r>
          </a:p>
          <a:p>
            <a:pPr marL="685800" lvl="1" indent="-228600">
              <a:buAutoNum type="arabicPeriod"/>
            </a:pP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 the command to build your container remotely</a:t>
            </a:r>
          </a:p>
          <a:p>
            <a:pPr marL="685800" lvl="1" indent="-228600">
              <a:buAutoNum type="arabicPeriod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singularity build --remote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myimage.sif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 Singularity</a:t>
            </a:r>
          </a:p>
          <a:p>
            <a:pPr marL="685800" lvl="1" indent="-228600">
              <a:buAutoNum type="arabicPeriod"/>
            </a:pP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…where “Singularity” is your definition file. If successful, the container will be placed in your working directory</a:t>
            </a:r>
            <a:endParaRPr lang="en-US" sz="1000" dirty="0"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endParaRPr lang="en-US" sz="1000" dirty="0"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423FBF-F209-784E-8C4B-F752D4AB2FE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023DE-158B-CC43-AD42-C4D34E7D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9" name="Shape 87">
            <a:extLst>
              <a:ext uri="{FF2B5EF4-FFF2-40B4-BE49-F238E27FC236}">
                <a16:creationId xmlns:a16="http://schemas.microsoft.com/office/drawing/2014/main" id="{07E81770-DE9A-0448-90DF-6D02F0B46E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47417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32" y="130175"/>
            <a:ext cx="152501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25" dirty="0"/>
              <a:t>Thank you!</a:t>
            </a:r>
            <a:endParaRPr spc="-12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FA2B0-0575-3C4C-9CA3-AD3C69323C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21</a:t>
            </a:fld>
            <a:endParaRPr lang="en-US" spc="-20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A9E7A5C-B753-3249-850C-71EEDB9D9EB0}"/>
              </a:ext>
            </a:extLst>
          </p:cNvPr>
          <p:cNvSpPr txBox="1"/>
          <p:nvPr/>
        </p:nvSpPr>
        <p:spPr>
          <a:xfrm>
            <a:off x="171450" y="1639103"/>
            <a:ext cx="4331626" cy="13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Additional learning resources: 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1000" spc="-10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12700"/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Slides and Examples from this course: </a:t>
            </a:r>
          </a:p>
          <a:p>
            <a:r>
              <a:rPr lang="en-US" sz="900" i="1" dirty="0">
                <a:hlinkClick r:id="rId2"/>
              </a:rPr>
              <a:t>https://github.com/ResearchComputing/RMACC_Containers_Spring_2021</a:t>
            </a:r>
            <a:endParaRPr lang="en-US" sz="900" i="1" dirty="0"/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Web resources: 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https://www.sylabs.io/guides/3.7/user-guide/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(user guide for Singularity)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https://www.singularity-hub.org/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  (Singularity Hub)</a:t>
            </a:r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E1528-1B51-B246-9980-EBBA482E659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B4B1A-95FF-DF45-B365-5C821864C4D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F30840F-6ED3-2A4B-BB92-FF2A814641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1" name="Shape 87">
            <a:extLst>
              <a:ext uri="{FF2B5EF4-FFF2-40B4-BE49-F238E27FC236}">
                <a16:creationId xmlns:a16="http://schemas.microsoft.com/office/drawing/2014/main" id="{FD758098-DA46-514B-A391-1865388FE6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E2571-07FF-F546-8B99-2213014A8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551F0824-B595-CA47-842A-E1F473DA9DC5}"/>
              </a:ext>
            </a:extLst>
          </p:cNvPr>
          <p:cNvSpPr txBox="1"/>
          <p:nvPr/>
        </p:nvSpPr>
        <p:spPr>
          <a:xfrm>
            <a:off x="337591" y="68086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7"/>
              </a:rPr>
              <a:t>http://tinyurl.com/curc-survey18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4903A8A-0BC6-3641-8246-C2D21D48215E}"/>
              </a:ext>
            </a:extLst>
          </p:cNvPr>
          <p:cNvSpPr txBox="1"/>
          <p:nvPr/>
        </p:nvSpPr>
        <p:spPr>
          <a:xfrm>
            <a:off x="337590" y="1153796"/>
            <a:ext cx="3643859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Contact information: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8"/>
              </a:rPr>
              <a:t>Andrew.Monaghan@Colorado.edu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00086892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22</a:t>
            </a:fld>
            <a:endParaRPr lang="en-US" spc="-2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8" y="663575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Extra 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1328AF-9A2E-0243-A027-42258473C57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3842D-FD1E-024E-960C-4B9CB4C8D0FE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B2A31F1-C6C1-A147-91CB-A80D0DE5401C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FE5C1B4F-3D3C-7D4A-A75B-03EC4DD687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BE9EE-75FC-4742-B151-5341164EF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0233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29" y="99379"/>
            <a:ext cx="4368410" cy="383492"/>
          </a:xfrm>
          <a:prstGeom prst="rect">
            <a:avLst/>
          </a:prstGeom>
          <a:noFill/>
        </p:spPr>
        <p:txBody>
          <a:bodyPr vert="horz" wrap="square" lIns="0" tIns="6403" rIns="0" bIns="0" rtlCol="0">
            <a:spAutoFit/>
          </a:bodyPr>
          <a:lstStyle/>
          <a:p>
            <a:pPr marL="6403">
              <a:spcBef>
                <a:spcPts val="50"/>
              </a:spcBef>
            </a:pPr>
            <a:r>
              <a:rPr lang="en-US" spc="-40" dirty="0"/>
              <a:t>Notes: MPI-enabled containers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93698" y="587375"/>
            <a:ext cx="4482004" cy="1668459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r>
              <a:rPr lang="en-US" sz="1000" dirty="0"/>
              <a:t>HPC systems use low-latency interconnects (“fabric”) to enable MPI to be efficiently implemented across nodes). In order to use a Singularity container with </a:t>
            </a:r>
            <a:r>
              <a:rPr lang="en-US" sz="1000" dirty="0" err="1"/>
              <a:t>OpenMPI</a:t>
            </a:r>
            <a:r>
              <a:rPr lang="en-US" sz="1000" dirty="0"/>
              <a:t> (or any MPI) on a Supercomputer there are two requirements:</a:t>
            </a:r>
          </a:p>
          <a:p>
            <a:endParaRPr lang="en-US" sz="1000" dirty="0"/>
          </a:p>
          <a:p>
            <a:pPr marL="228600" indent="-228600" fontAlgn="base">
              <a:buFont typeface="+mj-lt"/>
              <a:buAutoNum type="arabicPeriod"/>
            </a:pPr>
            <a:r>
              <a:rPr lang="en-US" sz="1000" dirty="0"/>
              <a:t>The Singularity container needs to have the fabric libraries installed inside. 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000" dirty="0" err="1"/>
              <a:t>OpenMPI</a:t>
            </a:r>
            <a:r>
              <a:rPr lang="en-US" sz="1000" dirty="0"/>
              <a:t> needs to be installed both inside and outside of the Singularity container. More specifically, the SAME version of </a:t>
            </a:r>
            <a:r>
              <a:rPr lang="en-US" sz="1000" dirty="0" err="1"/>
              <a:t>OpenMPI</a:t>
            </a:r>
            <a:r>
              <a:rPr lang="en-US" sz="1000" dirty="0"/>
              <a:t> needs to be installed inside and outside (at least very similar, you can sometimes have two different minor versions, ex: 2.1 and 2.0). </a:t>
            </a:r>
          </a:p>
          <a:p>
            <a:br>
              <a:rPr lang="en-US" sz="1000" dirty="0"/>
            </a:br>
            <a:endParaRPr lang="en-US" sz="800" spc="-13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C7F367DE-EFCA-7142-BBA9-1AFA4EB58B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23</a:t>
            </a:fld>
            <a:endParaRPr lang="en-US" spc="-2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B8C8A-21BA-0440-A897-A5C03DA89B8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878960-A65E-5344-8BE0-7174FA9471D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86D65-B18B-C04E-8680-B26BD17F6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9" name="Shape 87">
            <a:extLst>
              <a:ext uri="{FF2B5EF4-FFF2-40B4-BE49-F238E27FC236}">
                <a16:creationId xmlns:a16="http://schemas.microsoft.com/office/drawing/2014/main" id="{DC4A3D4F-EE4E-1C48-BDD2-169DE47BB32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9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24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8" y="663575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Troubleshooting and Caveats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F9EB520-FD8E-9540-9EE7-2038E3420F8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FD8D-1139-0E46-BCEA-ADB72C5C8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D0DD8558-0EFE-D849-917B-1C705065E1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632752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25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Troubleshooting 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31798" y="548314"/>
            <a:ext cx="421350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Helvetica Neue" panose="02000503000000020004" pitchFamily="2" charset="0"/>
              </a:rPr>
              <a:t>Container/host environment conflicts</a:t>
            </a: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Container problems are often linked with how the container “sees” the host system.  Common issues: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The container doesn’t have a bind point to a directory you need to read from / write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The container will “see” python libraries installed in your home directory (and perhaps the same is true for R and other packages. If this happens, set the PYTHONPATH environment variable in your job script so that it points to the container paths first.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PYTHONPATH=&lt;path-to-container-libs&gt;:$PYTHONPATH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To diagnose the issues noted above, as well as others, “shelling in” to the container is a great way to see what’s going on inside.  Also, look in the </a:t>
            </a:r>
            <a:r>
              <a:rPr 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singularity.conf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file for system settings (can’t modify).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BE20EC-0CD5-9F4C-B510-BEB87248D186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6FDB8A-3A91-C34F-980F-3E3D958696EB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C5CBA32D-366B-064E-962B-2CF4AF5B5A6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8DD17DE1-210A-AA4A-A8B7-C6896AD7F9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A74B17-5269-854A-A4C5-BEB792414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9206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26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Troubleshooting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10A6-6DE2-8C4D-9F77-F7F346A552C6}"/>
              </a:ext>
            </a:extLst>
          </p:cNvPr>
          <p:cNvSpPr txBox="1"/>
          <p:nvPr/>
        </p:nvSpPr>
        <p:spPr>
          <a:xfrm>
            <a:off x="59062" y="2961482"/>
            <a:ext cx="1295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https://</a:t>
            </a:r>
            <a:r>
              <a:rPr lang="en-US" sz="600" i="1" dirty="0" err="1"/>
              <a:t>singularity.lbl.gov</a:t>
            </a:r>
            <a:endParaRPr lang="en-US" sz="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71450" y="690467"/>
            <a:ext cx="42135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Failures during container pulls that are attributed (in the error messages) to *</a:t>
            </a:r>
            <a:r>
              <a:rPr 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tar.gz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files are often due to corrupt </a:t>
            </a:r>
            <a:r>
              <a:rPr 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tar.gz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files that are downloaded while the image is being built from layers.  Removing the offending </a:t>
            </a:r>
            <a:r>
              <a:rPr 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tar.gz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file will often solve the problem. </a:t>
            </a: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When building ubuntu containers, failures during </a:t>
            </a:r>
            <a:r>
              <a:rPr lang="en-US" sz="1000" i="1" dirty="0">
                <a:solidFill>
                  <a:srgbClr val="000000"/>
                </a:solidFill>
                <a:latin typeface="Helvetica Neue" panose="02000503000000020004" pitchFamily="2" charset="0"/>
              </a:rPr>
              <a:t>%post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stage of container builds from a recipe file can often be remedied by starting the </a:t>
            </a:r>
            <a:r>
              <a:rPr lang="en-US" sz="1000" i="1" dirty="0">
                <a:solidFill>
                  <a:srgbClr val="000000"/>
                </a:solidFill>
                <a:latin typeface="Helvetica Neue" panose="02000503000000020004" pitchFamily="2" charset="0"/>
              </a:rPr>
              <a:t>%post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section with the command “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”.  As a best practice, make sure you insert this line at the beginning of the </a:t>
            </a:r>
            <a:r>
              <a:rPr lang="en-US" sz="1000" i="1" dirty="0">
                <a:solidFill>
                  <a:srgbClr val="000000"/>
                </a:solidFill>
                <a:latin typeface="Helvetica Neue" panose="02000503000000020004" pitchFamily="2" charset="0"/>
              </a:rPr>
              <a:t>%post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section in all recipe files for ubuntu containers.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FEB124-46B7-2247-B889-9E37362A5530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AD546B9D-A527-044C-BB10-73991827BE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4" name="Shape 87">
            <a:extLst>
              <a:ext uri="{FF2B5EF4-FFF2-40B4-BE49-F238E27FC236}">
                <a16:creationId xmlns:a16="http://schemas.microsoft.com/office/drawing/2014/main" id="{657024E3-8550-3F4B-9EC1-2ACE412EE9C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266F8-F23C-4145-8252-95C4AB396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8024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27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Caveats 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59420" y="663575"/>
            <a:ext cx="421350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We didn’t cover overlays.  These are additional images that are ”laid” on top of existing images, enabling the user to modify a container environment without modifying the actual container.  Useful because:</a:t>
            </a: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Overlay images enable users to modify a container environment even if they don’t have root access (though changes disappear after session)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Root users can permanently modify overlay images without modifying the underlying image.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Overlays are a likely way to customize images for different HPC environments without changing the underlying images.  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More on overlays: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  <a:hlinkClick r:id="rId2"/>
              </a:rPr>
              <a:t>http://singularity.lbl.gov/docs-overlay</a:t>
            </a: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We didn’t cover GPU usage with containers. See: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http://singularity.lbl.gov/archive/docs/v2-3/tutorial-gpu-drivers-open-mpi-mtls</a:t>
            </a:r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AC913-E087-3A41-A443-3ED7402AE8DB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86BF7504-5961-7142-ADD9-8AE324B71BF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7A672214-21DE-F741-A07F-35647DBFB71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B70F61-D44E-8C4A-B8FB-5CCD9A7C7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275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28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171288"/>
            <a:ext cx="4307889" cy="377026"/>
          </a:xfrm>
        </p:spPr>
        <p:txBody>
          <a:bodyPr/>
          <a:lstStyle/>
          <a:p>
            <a:r>
              <a:rPr lang="en-US" dirty="0"/>
              <a:t>Caveats (2): Moving containers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654926"/>
            <a:ext cx="4114800" cy="2844331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You’ve built your first container on your laptop.  It is 3 Gigabytes. Now you want to move it to Summit to take advantage of the HPC resources. What’s the best way?</a:t>
            </a: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Remember, containers are files, so you can transfer them to Summit just as you would a file:</a:t>
            </a: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00" dirty="0">
                <a:solidFill>
                  <a:srgbClr val="2F2B20"/>
                </a:solidFill>
                <a:latin typeface="Arial"/>
                <a:cs typeface="Arial"/>
              </a:rPr>
              <a:t>Command line utilities (</a:t>
            </a:r>
            <a:r>
              <a:rPr lang="en-US" sz="1000" dirty="0" err="1">
                <a:solidFill>
                  <a:srgbClr val="2F2B20"/>
                </a:solidFill>
                <a:latin typeface="Arial"/>
                <a:cs typeface="Arial"/>
              </a:rPr>
              <a:t>scp</a:t>
            </a:r>
            <a:r>
              <a:rPr lang="en-US" sz="1000" dirty="0">
                <a:solidFill>
                  <a:srgbClr val="2F2B20"/>
                </a:solidFill>
                <a:latin typeface="Arial"/>
                <a:cs typeface="Arial"/>
              </a:rPr>
              <a:t>, sftp)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00" dirty="0">
                <a:solidFill>
                  <a:srgbClr val="FF0000"/>
                </a:solidFill>
                <a:latin typeface="Arial"/>
                <a:cs typeface="Arial"/>
              </a:rPr>
              <a:t>Globus</a:t>
            </a:r>
            <a:r>
              <a:rPr lang="en-US" sz="1000" dirty="0">
                <a:solidFill>
                  <a:srgbClr val="2F2B20"/>
                </a:solidFill>
                <a:latin typeface="Arial"/>
                <a:cs typeface="Arial"/>
              </a:rPr>
              <a:t> (recommended)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00" dirty="0">
                <a:solidFill>
                  <a:srgbClr val="2F2B20"/>
                </a:solidFill>
                <a:latin typeface="Arial"/>
                <a:cs typeface="Arial"/>
              </a:rPr>
              <a:t>For more on data transfers to/from Summit: </a:t>
            </a:r>
            <a:r>
              <a:rPr lang="en-US" sz="800" dirty="0">
                <a:solidFill>
                  <a:srgbClr val="2F2B20"/>
                </a:solidFill>
                <a:latin typeface="Arial"/>
                <a:cs typeface="Arial"/>
                <a:hlinkClick r:id="rId2"/>
              </a:rPr>
              <a:t>https://github.com/ResearchComputing/Research-Computing-User-Tutorials/wiki/Data-Transfers</a:t>
            </a: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5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sz="1210" dirty="0">
              <a:latin typeface="Arial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948302-A3FF-7041-BA5F-ED7D3196183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0FB880-9EAF-5342-B100-9444CF3CCBC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1D11DD4F-BE68-6947-8A7A-96B88626AFCE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0A5488D0-D632-4643-8567-8909FB12F1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10AA83-778D-1440-834C-A908164680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691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523292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Introduction to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2DA2A00-2B87-4C4D-A9CA-DBEB4498B47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1D2D2-463B-5744-8A3D-D854EDF4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1" name="Shape 87">
            <a:extLst>
              <a:ext uri="{FF2B5EF4-FFF2-40B4-BE49-F238E27FC236}">
                <a16:creationId xmlns:a16="http://schemas.microsoft.com/office/drawing/2014/main" id="{EEB4B02B-A17E-0844-A2C8-822C57AE87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5007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What is a container?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868679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A container is a portable environment that packages some or all the following: an operating system, software, libraries, compilers, data and workflows. Containers enable:</a:t>
            </a:r>
            <a:endParaRPr lang="en-US" sz="1200" dirty="0"/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Mobility of Compute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Reproducibility (software and data)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User Freedom 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sz="1210" dirty="0">
              <a:latin typeface="Arial"/>
              <a:cs typeface="Arial"/>
            </a:endParaRP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3DBCBC2-6CA3-7643-BE45-4011D5B4B2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57055-8BD3-0F4F-9885-06979A56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C34B261-7880-4793-AA63-300CE946646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122626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5</a:t>
            </a:fld>
            <a:endParaRPr lang="en-US" spc="-2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(1)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028449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Hardware virtualization (not 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Can run many OS’s on same hardware (machine)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latin typeface="Arial"/>
                <a:cs typeface="Arial"/>
              </a:rPr>
              <a:t>E.g., VirtualBox, VMWare</a:t>
            </a:r>
            <a:endParaRPr lang="en-US" sz="1210" dirty="0">
              <a:latin typeface="Arial"/>
              <a:cs typeface="Arial"/>
            </a:endParaRP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050" dirty="0">
              <a:latin typeface="Arial"/>
              <a:cs typeface="Arial"/>
            </a:endParaRPr>
          </a:p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F49A8-9025-D745-894D-78E47AC02A10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3957-C97B-AE4A-B2AF-3E61EBEC8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9" b="38250"/>
          <a:stretch/>
        </p:blipFill>
        <p:spPr>
          <a:xfrm>
            <a:off x="2925041" y="1409666"/>
            <a:ext cx="1295400" cy="1465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28BBC4-8BC3-8340-A187-735E07D7F589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Shape 87">
            <a:extLst>
              <a:ext uri="{FF2B5EF4-FFF2-40B4-BE49-F238E27FC236}">
                <a16:creationId xmlns:a16="http://schemas.microsoft.com/office/drawing/2014/main" id="{C8CF0820-20B7-CE4A-BE7A-ABB94F7305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7DCA8-C514-7241-A2AF-422AB284D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D0BE5402-4BBA-4EA8-9515-62AE12109C1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322127857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6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989977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6403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10">
                <a:solidFill>
                  <a:srgbClr val="2F2B20"/>
                </a:solidFill>
                <a:latin typeface="Arial"/>
                <a:cs typeface="Arial"/>
              </a:rPr>
              <a:t>OS-level virtualization (used by containers!)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Can run many isolated OS instances (guests) under a server OS (host) 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Also called containers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>
                <a:latin typeface="Arial"/>
                <a:cs typeface="Arial"/>
              </a:rPr>
              <a:t>E.g., Docker, Singularity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7619-2E32-F346-A475-6C5B518D5F4C}"/>
              </a:ext>
            </a:extLst>
          </p:cNvPr>
          <p:cNvSpPr txBox="1"/>
          <p:nvPr/>
        </p:nvSpPr>
        <p:spPr>
          <a:xfrm>
            <a:off x="2914650" y="2962434"/>
            <a:ext cx="16157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/>
              <a:t>Material courtesy: M. </a:t>
            </a:r>
            <a:r>
              <a:rPr lang="en-US" sz="600" i="1" err="1"/>
              <a:t>Cuma</a:t>
            </a:r>
            <a:r>
              <a:rPr lang="en-US" sz="600" i="1"/>
              <a:t>, U. Utah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D79A2-3669-044B-95AB-C372BDA5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0" t="51728" r="781" b="141"/>
          <a:stretch/>
        </p:blipFill>
        <p:spPr>
          <a:xfrm>
            <a:off x="2609850" y="1452973"/>
            <a:ext cx="1544782" cy="144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53336F43-6791-2348-B330-A8F6E0960929}"/>
              </a:ext>
            </a:extLst>
          </p:cNvPr>
          <p:cNvSpPr txBox="1"/>
          <p:nvPr/>
        </p:nvSpPr>
        <p:spPr>
          <a:xfrm>
            <a:off x="-51523" y="2238737"/>
            <a:ext cx="2428009" cy="596023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463603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900" i="1">
                <a:latin typeface="Arial"/>
                <a:cs typeface="Arial"/>
              </a:rPr>
              <a:t>Best of both worlds: isolated environment that user wants, but can leverage host OS resources (network, I/O partitions, etc.)</a:t>
            </a:r>
          </a:p>
        </p:txBody>
      </p:sp>
      <p:pic>
        <p:nvPicPr>
          <p:cNvPr id="15" name="Shape 87">
            <a:extLst>
              <a:ext uri="{FF2B5EF4-FFF2-40B4-BE49-F238E27FC236}">
                <a16:creationId xmlns:a16="http://schemas.microsoft.com/office/drawing/2014/main" id="{A0F3B7CB-3969-0E49-AFC2-E70297FE915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322542-19DF-DA46-B93D-DD35706F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3AD5893D-B893-4166-A2D3-584F6C17778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2732964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7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033340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Docker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Well established – largest user base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Has Docker Hub for container sharing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Problematic with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Originally developed at LBNL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Spun off to “</a:t>
            </a:r>
            <a:r>
              <a:rPr lang="en-US" sz="800" dirty="0" err="1">
                <a:solidFill>
                  <a:srgbClr val="2F2B20"/>
                </a:solidFill>
                <a:latin typeface="Arial"/>
                <a:cs typeface="Arial"/>
              </a:rPr>
              <a:t>Sylabs</a:t>
            </a: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”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Focus of this presentation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Others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Picture 8" descr="Docker (container engine) logo.svg">
            <a:extLst>
              <a:ext uri="{FF2B5EF4-FFF2-40B4-BE49-F238E27FC236}">
                <a16:creationId xmlns:a16="http://schemas.microsoft.com/office/drawing/2014/main" id="{D99E33AA-1271-E948-92B2-015259E8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933450" y="739775"/>
            <a:ext cx="327879" cy="20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64287A5-E9E5-BF4D-83BB-4603392C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04" y="1461999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Shape 87">
            <a:extLst>
              <a:ext uri="{FF2B5EF4-FFF2-40B4-BE49-F238E27FC236}">
                <a16:creationId xmlns:a16="http://schemas.microsoft.com/office/drawing/2014/main" id="{D9E47421-8ECF-9C44-8DCE-A552686F72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A03B2-0E4C-7B4D-ACBC-B6F7BE99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FFE66A6D-2997-4F20-85B5-01B00CED9E0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577641490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8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Why Singularity?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408827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 is a comparably safe container solution for HPC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User is same inside/outside container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User cannot escalate permissions without administrative privilege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Can support MPI and GPU resources on HPC (scaling)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Can use HPC filesystems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Supports the use of Docker containers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Container is seen as a file, and can be operated on as a file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0BB847-8577-374C-9446-62F3D6F5A06F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3F0B9F8-2F29-5745-AE9C-0136AC2BAC0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2F12631A-FD55-DA41-ACD4-90A471C7EA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AC4EA-88CA-D441-B9B2-BB14A77F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9604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9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523292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Singularity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667FF5-850A-4E48-9D5B-E2D4D41AA4DE}"/>
              </a:ext>
            </a:extLst>
          </p:cNvPr>
          <p:cNvSpPr/>
          <p:nvPr/>
        </p:nvSpPr>
        <p:spPr>
          <a:xfrm>
            <a:off x="131798" y="1310543"/>
            <a:ext cx="1999261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13" dirty="0">
                <a:solidFill>
                  <a:srgbClr val="2F2B20"/>
                </a:solidFill>
                <a:latin typeface="Arial"/>
                <a:cs typeface="Arial"/>
              </a:rPr>
              <a:t>Singularity Workflow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spc="13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13" dirty="0">
                <a:solidFill>
                  <a:srgbClr val="2F2B20"/>
                </a:solidFill>
                <a:latin typeface="Arial"/>
                <a:cs typeface="Arial"/>
              </a:rPr>
              <a:t>Key Commands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dirty="0">
              <a:latin typeface="Arial"/>
              <a:cs typeface="Arial"/>
            </a:endParaRP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-5" dirty="0">
                <a:solidFill>
                  <a:srgbClr val="2F2B20"/>
                </a:solidFill>
                <a:latin typeface="Arial"/>
                <a:cs typeface="Arial"/>
              </a:rPr>
              <a:t>Running Containers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spc="-5" dirty="0">
              <a:latin typeface="Arial"/>
              <a:cs typeface="Arial"/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2DA2A00-2B87-4C4D-A9CA-DBEB4498B47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5/19/21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1D2D2-463B-5744-8A3D-D854EDF4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1" name="Shape 87">
            <a:extLst>
              <a:ext uri="{FF2B5EF4-FFF2-40B4-BE49-F238E27FC236}">
                <a16:creationId xmlns:a16="http://schemas.microsoft.com/office/drawing/2014/main" id="{EEB4B02B-A17E-0844-A2C8-822C57AE87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82003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18074</TotalTime>
  <Words>1905</Words>
  <Application>Microsoft Macintosh PowerPoint</Application>
  <PresentationFormat>Custom</PresentationFormat>
  <Paragraphs>287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Helvetica</vt:lpstr>
      <vt:lpstr>Helvetica Neue</vt:lpstr>
      <vt:lpstr>Tahoma</vt:lpstr>
      <vt:lpstr>Office Theme</vt:lpstr>
      <vt:lpstr>PowerPoint Presentation</vt:lpstr>
      <vt:lpstr>Outline</vt:lpstr>
      <vt:lpstr>Introduction to Containers</vt:lpstr>
      <vt:lpstr>What is a container?</vt:lpstr>
      <vt:lpstr>Virtualization (1)</vt:lpstr>
      <vt:lpstr>Virtualization (2)</vt:lpstr>
      <vt:lpstr>Containerization software</vt:lpstr>
      <vt:lpstr>Why Singularity?</vt:lpstr>
      <vt:lpstr>Singularity Overview</vt:lpstr>
      <vt:lpstr>The Singularity Workflow</vt:lpstr>
      <vt:lpstr>Where do I find existing containers?</vt:lpstr>
      <vt:lpstr>Key Singularity Commands</vt:lpstr>
      <vt:lpstr>Running containers</vt:lpstr>
      <vt:lpstr>Running Containers</vt:lpstr>
      <vt:lpstr>Building containers</vt:lpstr>
      <vt:lpstr>There are 2 ways to build a Singularity container</vt:lpstr>
      <vt:lpstr>What is a recipe?</vt:lpstr>
      <vt:lpstr>Container Formats</vt:lpstr>
      <vt:lpstr>1. Building a container interactively (demo)</vt:lpstr>
      <vt:lpstr>2. Building a container with Sylabs Remote Builder (demo)</vt:lpstr>
      <vt:lpstr>Thank you!</vt:lpstr>
      <vt:lpstr>Extra slides</vt:lpstr>
      <vt:lpstr>Notes: MPI-enabled containers</vt:lpstr>
      <vt:lpstr>Troubleshooting and Caveats</vt:lpstr>
      <vt:lpstr>Troubleshooting (1)</vt:lpstr>
      <vt:lpstr>Troubleshooting (2)</vt:lpstr>
      <vt:lpstr>Caveats (1)</vt:lpstr>
      <vt:lpstr>Caveats (2): Moving containers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Shell Programming - Specifically bash</dc:title>
  <dc:creator>Timothy Brown</dc:creator>
  <cp:lastModifiedBy>Andrew Monaghan</cp:lastModifiedBy>
  <cp:revision>230</cp:revision>
  <cp:lastPrinted>2018-03-07T22:12:57Z</cp:lastPrinted>
  <dcterms:created xsi:type="dcterms:W3CDTF">2018-02-28T04:20:27Z</dcterms:created>
  <dcterms:modified xsi:type="dcterms:W3CDTF">2021-05-19T19:30:10Z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2015-02-12T00:00:00Z</vt:filetime>
  </property>
  <property fmtid="{D5CDD505-2E9C-101B-9397-08002B2CF9AE}" pid="3" name="Creator">
    <vt:lpwstr>LaTeX with Beamer class version 3.33</vt:lpwstr>
  </property>
  <property fmtid="{D5CDD505-2E9C-101B-9397-08002B2CF9AE}" pid="4" name="LastSaved">
    <vt:filetime>2015-02-12T00:00:00Z</vt:filetime>
  </property>
</Properties>
</file>